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60" r:id="rId6"/>
    <p:sldId id="276" r:id="rId7"/>
  </p:sldIdLst>
  <p:sldSz cx="9906000" cy="6858000" type="A4"/>
  <p:notesSz cx="6786563" cy="99234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4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362" y="114"/>
      </p:cViewPr>
      <p:guideLst>
        <p:guide orient="horz" pos="3884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전국 연도별 준공 현황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완료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2017년</c:v>
                </c:pt>
                <c:pt idx="1">
                  <c:v>2018년</c:v>
                </c:pt>
                <c:pt idx="2">
                  <c:v>2019년</c:v>
                </c:pt>
                <c:pt idx="3">
                  <c:v>2020년</c:v>
                </c:pt>
              </c:strCache>
            </c:strRef>
          </c:cat>
          <c:val>
            <c:numRef>
              <c:f>Sheet1!$B$2:$E$2</c:f>
              <c:numCache>
                <c:formatCode>_(* #,##0_);_(* \(#,##0\);_(* "-"_);_(@_)</c:formatCode>
                <c:ptCount val="4"/>
                <c:pt idx="0">
                  <c:v>34</c:v>
                </c:pt>
                <c:pt idx="1">
                  <c:v>25</c:v>
                </c:pt>
                <c:pt idx="2">
                  <c:v>13</c:v>
                </c:pt>
                <c:pt idx="3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진행중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115-414B-A69C-082B1CA55F5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2017년</c:v>
                </c:pt>
                <c:pt idx="1">
                  <c:v>2018년</c:v>
                </c:pt>
                <c:pt idx="2">
                  <c:v>2019년</c:v>
                </c:pt>
                <c:pt idx="3">
                  <c:v>2020년</c:v>
                </c:pt>
              </c:strCache>
            </c:strRef>
          </c:cat>
          <c:val>
            <c:numRef>
              <c:f>Sheet1!$B$3:$E$3</c:f>
              <c:numCache>
                <c:formatCode>_(* #,##0_);_(* \(#,##0\);_(* "-"_);_(@_)</c:formatCode>
                <c:ptCount val="4"/>
                <c:pt idx="0">
                  <c:v>34</c:v>
                </c:pt>
                <c:pt idx="1">
                  <c:v>79</c:v>
                </c:pt>
                <c:pt idx="2">
                  <c:v>104</c:v>
                </c:pt>
                <c:pt idx="3">
                  <c:v>104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#,##0_);[Red]\(#,##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3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굴림" panose="020B0600000101010101" pitchFamily="50" charset="-127"/>
          <a:ea typeface="굴림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D7B15F-26E4-4CD1-AC9F-B82221652057}" type="doc">
      <dgm:prSet loTypeId="urn:microsoft.com/office/officeart/2005/8/layout/hProcess9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E370FCBB-5283-456D-BF4A-1587BAD9E07C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도시재생</a:t>
          </a:r>
          <a:br>
            <a:rPr lang="en-US" altLang="ko-KR" sz="18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지원센터</a:t>
          </a:r>
          <a:endParaRPr lang="ko-KR" altLang="en-US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EBF702D-ED0F-48F8-9729-3C9570E90AB9}" type="parTrans" cxnId="{2B4CC068-B496-4213-B235-9A67E4FAA6E9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64F2C25-50CD-42EF-B70A-5292752AAE39}" type="sibTrans" cxnId="{2B4CC068-B496-4213-B235-9A67E4FAA6E9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239A4C7-9B61-4FCB-A629-75EACD7C9740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사업추진</a:t>
          </a:r>
          <a:br>
            <a:rPr lang="en-US" altLang="ko-KR" sz="18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협의회</a:t>
          </a:r>
          <a:endParaRPr lang="ko-KR" altLang="en-US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9C4F309-636F-435F-992B-8DA42D886396}" type="parTrans" cxnId="{6C84EBF2-7B92-4655-A12B-CE8B8304C05F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D29E28B-5366-4E04-B7AB-AA68DA2ED507}" type="sibTrans" cxnId="{6C84EBF2-7B92-4655-A12B-CE8B8304C05F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FA5AEC6-EBD2-4AEA-9014-2237B3BEF3FF}" type="pres">
      <dgm:prSet presAssocID="{95D7B15F-26E4-4CD1-AC9F-B82221652057}" presName="CompostProcess" presStyleCnt="0">
        <dgm:presLayoutVars>
          <dgm:dir/>
          <dgm:resizeHandles val="exact"/>
        </dgm:presLayoutVars>
      </dgm:prSet>
      <dgm:spPr/>
    </dgm:pt>
    <dgm:pt modelId="{04EFFD6F-BCE9-4CCC-98FB-C030DE4093D3}" type="pres">
      <dgm:prSet presAssocID="{95D7B15F-26E4-4CD1-AC9F-B82221652057}" presName="arrow" presStyleLbl="bgShp" presStyleIdx="0" presStyleCnt="1"/>
      <dgm:spPr/>
    </dgm:pt>
    <dgm:pt modelId="{396372BE-0B00-4F4A-ABA9-29713D962C1A}" type="pres">
      <dgm:prSet presAssocID="{95D7B15F-26E4-4CD1-AC9F-B82221652057}" presName="linearProcess" presStyleCnt="0"/>
      <dgm:spPr/>
    </dgm:pt>
    <dgm:pt modelId="{8332C20C-2E5C-487D-B133-446757F9A0CF}" type="pres">
      <dgm:prSet presAssocID="{E370FCBB-5283-456D-BF4A-1587BAD9E07C}" presName="textNode" presStyleLbl="node1" presStyleIdx="0" presStyleCnt="2">
        <dgm:presLayoutVars>
          <dgm:bulletEnabled val="1"/>
        </dgm:presLayoutVars>
      </dgm:prSet>
      <dgm:spPr/>
    </dgm:pt>
    <dgm:pt modelId="{45AF7510-245B-4F4C-8DF1-205F27A6E494}" type="pres">
      <dgm:prSet presAssocID="{664F2C25-50CD-42EF-B70A-5292752AAE39}" presName="sibTrans" presStyleCnt="0"/>
      <dgm:spPr/>
    </dgm:pt>
    <dgm:pt modelId="{BC26F9CF-9188-4CA6-880F-1AFC3CD914E2}" type="pres">
      <dgm:prSet presAssocID="{9239A4C7-9B61-4FCB-A629-75EACD7C9740}" presName="textNode" presStyleLbl="node1" presStyleIdx="1" presStyleCnt="2">
        <dgm:presLayoutVars>
          <dgm:bulletEnabled val="1"/>
        </dgm:presLayoutVars>
      </dgm:prSet>
      <dgm:spPr/>
    </dgm:pt>
  </dgm:ptLst>
  <dgm:cxnLst>
    <dgm:cxn modelId="{F45FAC30-4E5D-4076-8E2E-0E4B2B592269}" type="presOf" srcId="{E370FCBB-5283-456D-BF4A-1587BAD9E07C}" destId="{8332C20C-2E5C-487D-B133-446757F9A0CF}" srcOrd="0" destOrd="0" presId="urn:microsoft.com/office/officeart/2005/8/layout/hProcess9"/>
    <dgm:cxn modelId="{2B4CC068-B496-4213-B235-9A67E4FAA6E9}" srcId="{95D7B15F-26E4-4CD1-AC9F-B82221652057}" destId="{E370FCBB-5283-456D-BF4A-1587BAD9E07C}" srcOrd="0" destOrd="0" parTransId="{AEBF702D-ED0F-48F8-9729-3C9570E90AB9}" sibTransId="{664F2C25-50CD-42EF-B70A-5292752AAE39}"/>
    <dgm:cxn modelId="{9476A050-7B41-402D-A8B4-B7A58F629997}" type="presOf" srcId="{9239A4C7-9B61-4FCB-A629-75EACD7C9740}" destId="{BC26F9CF-9188-4CA6-880F-1AFC3CD914E2}" srcOrd="0" destOrd="0" presId="urn:microsoft.com/office/officeart/2005/8/layout/hProcess9"/>
    <dgm:cxn modelId="{290396D1-A658-47C4-9601-EB65C722B0A7}" type="presOf" srcId="{95D7B15F-26E4-4CD1-AC9F-B82221652057}" destId="{DFA5AEC6-EBD2-4AEA-9014-2237B3BEF3FF}" srcOrd="0" destOrd="0" presId="urn:microsoft.com/office/officeart/2005/8/layout/hProcess9"/>
    <dgm:cxn modelId="{6C84EBF2-7B92-4655-A12B-CE8B8304C05F}" srcId="{95D7B15F-26E4-4CD1-AC9F-B82221652057}" destId="{9239A4C7-9B61-4FCB-A629-75EACD7C9740}" srcOrd="1" destOrd="0" parTransId="{D9C4F309-636F-435F-992B-8DA42D886396}" sibTransId="{FD29E28B-5366-4E04-B7AB-AA68DA2ED507}"/>
    <dgm:cxn modelId="{63CCF5F2-98A2-4841-8696-EE90D40CD9DD}" type="presParOf" srcId="{DFA5AEC6-EBD2-4AEA-9014-2237B3BEF3FF}" destId="{04EFFD6F-BCE9-4CCC-98FB-C030DE4093D3}" srcOrd="0" destOrd="0" presId="urn:microsoft.com/office/officeart/2005/8/layout/hProcess9"/>
    <dgm:cxn modelId="{9AB1ADC2-ED97-4EE4-96B7-BD7A1AD8A575}" type="presParOf" srcId="{DFA5AEC6-EBD2-4AEA-9014-2237B3BEF3FF}" destId="{396372BE-0B00-4F4A-ABA9-29713D962C1A}" srcOrd="1" destOrd="0" presId="urn:microsoft.com/office/officeart/2005/8/layout/hProcess9"/>
    <dgm:cxn modelId="{7BE18630-9CC8-4643-B4BE-D1044B1AB67A}" type="presParOf" srcId="{396372BE-0B00-4F4A-ABA9-29713D962C1A}" destId="{8332C20C-2E5C-487D-B133-446757F9A0CF}" srcOrd="0" destOrd="0" presId="urn:microsoft.com/office/officeart/2005/8/layout/hProcess9"/>
    <dgm:cxn modelId="{AE2659EC-9C65-4878-AE65-5F1540E6CFF5}" type="presParOf" srcId="{396372BE-0B00-4F4A-ABA9-29713D962C1A}" destId="{45AF7510-245B-4F4C-8DF1-205F27A6E494}" srcOrd="1" destOrd="0" presId="urn:microsoft.com/office/officeart/2005/8/layout/hProcess9"/>
    <dgm:cxn modelId="{1E121E5D-7ECA-45E1-B955-312658044528}" type="presParOf" srcId="{396372BE-0B00-4F4A-ABA9-29713D962C1A}" destId="{BC26F9CF-9188-4CA6-880F-1AFC3CD914E2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95D61E-D171-41B0-A602-CF3C99560FBD}" type="doc">
      <dgm:prSet loTypeId="urn:microsoft.com/office/officeart/2005/8/layout/process2" loCatId="process" qsTypeId="urn:microsoft.com/office/officeart/2005/8/quickstyle/3d5" qsCatId="3D" csTypeId="urn:microsoft.com/office/officeart/2005/8/colors/accent0_3" csCatId="mainScheme" phldr="1"/>
      <dgm:spPr/>
    </dgm:pt>
    <dgm:pt modelId="{9C45F9FB-9048-4825-B6B5-D067CA2F67CA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돋움" panose="020B0600000101010101" pitchFamily="50" charset="-127"/>
              <a:ea typeface="돋움" panose="020B0600000101010101" pitchFamily="50" charset="-127"/>
            </a:rPr>
            <a:t>공공</a:t>
          </a:r>
        </a:p>
      </dgm:t>
    </dgm:pt>
    <dgm:pt modelId="{5950DECF-CE50-4CA8-9DF2-865DCD407393}" type="parTrans" cxnId="{078D0C4F-43F5-4B14-839E-CF4E50CC83E1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3115DAB-1EC5-400C-8129-CA54087C9A6C}" type="sibTrans" cxnId="{078D0C4F-43F5-4B14-839E-CF4E50CC83E1}">
      <dgm:prSet custT="1"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C7CAB31-EAD6-440C-95C2-D51DBA9036F6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도시재생본부</a:t>
          </a:r>
        </a:p>
      </dgm:t>
    </dgm:pt>
    <dgm:pt modelId="{8DA1AC0C-3074-4325-911E-FFDBC6B7936A}" type="parTrans" cxnId="{A63C80A6-A643-4747-B574-C859CCEC8750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92D3E3A-BF29-4699-A903-A8B9FAE79B0D}" type="sibTrans" cxnId="{A63C80A6-A643-4747-B574-C859CCEC8750}">
      <dgm:prSet custT="1"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27B6F11-7752-4BC5-A651-D0582FBF918A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돋움" panose="020B0600000101010101" pitchFamily="50" charset="-127"/>
              <a:ea typeface="돋움" panose="020B0600000101010101" pitchFamily="50" charset="-127"/>
            </a:rPr>
            <a:t>지원센터 설치</a:t>
          </a:r>
        </a:p>
      </dgm:t>
    </dgm:pt>
    <dgm:pt modelId="{65582339-47C0-4F8A-AB7F-751891C719BA}" type="parTrans" cxnId="{1F94E724-D6BB-42EF-84BA-2A9EE9EB5A5E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5651089-F2AB-4988-A952-B8E8C9C50C8B}" type="sibTrans" cxnId="{1F94E724-D6BB-42EF-84BA-2A9EE9EB5A5E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F88BA0C-1264-40A7-876B-1414E0C1E59E}" type="pres">
      <dgm:prSet presAssocID="{9195D61E-D171-41B0-A602-CF3C99560FBD}" presName="linearFlow" presStyleCnt="0">
        <dgm:presLayoutVars>
          <dgm:resizeHandles val="exact"/>
        </dgm:presLayoutVars>
      </dgm:prSet>
      <dgm:spPr/>
    </dgm:pt>
    <dgm:pt modelId="{48684FEA-0D23-4295-BD5D-F22CE9CD6ED1}" type="pres">
      <dgm:prSet presAssocID="{9C45F9FB-9048-4825-B6B5-D067CA2F67CA}" presName="node" presStyleLbl="node1" presStyleIdx="0" presStyleCnt="3">
        <dgm:presLayoutVars>
          <dgm:bulletEnabled val="1"/>
        </dgm:presLayoutVars>
      </dgm:prSet>
      <dgm:spPr/>
    </dgm:pt>
    <dgm:pt modelId="{AFA7EB12-6231-426A-B8F2-8DB8A8818BFF}" type="pres">
      <dgm:prSet presAssocID="{53115DAB-1EC5-400C-8129-CA54087C9A6C}" presName="sibTrans" presStyleLbl="sibTrans2D1" presStyleIdx="0" presStyleCnt="2"/>
      <dgm:spPr/>
    </dgm:pt>
    <dgm:pt modelId="{752CB6E2-2D38-42CF-8938-D1B9E7320F72}" type="pres">
      <dgm:prSet presAssocID="{53115DAB-1EC5-400C-8129-CA54087C9A6C}" presName="connectorText" presStyleLbl="sibTrans2D1" presStyleIdx="0" presStyleCnt="2"/>
      <dgm:spPr/>
    </dgm:pt>
    <dgm:pt modelId="{8FB9AB6D-5AF9-4B93-9AE6-0685BA5FB8D9}" type="pres">
      <dgm:prSet presAssocID="{FC7CAB31-EAD6-440C-95C2-D51DBA9036F6}" presName="node" presStyleLbl="node1" presStyleIdx="1" presStyleCnt="3">
        <dgm:presLayoutVars>
          <dgm:bulletEnabled val="1"/>
        </dgm:presLayoutVars>
      </dgm:prSet>
      <dgm:spPr/>
    </dgm:pt>
    <dgm:pt modelId="{91A69885-9844-4F41-875E-C0ECF4EB967E}" type="pres">
      <dgm:prSet presAssocID="{E92D3E3A-BF29-4699-A903-A8B9FAE79B0D}" presName="sibTrans" presStyleLbl="sibTrans2D1" presStyleIdx="1" presStyleCnt="2"/>
      <dgm:spPr/>
    </dgm:pt>
    <dgm:pt modelId="{C91460D2-19F6-4971-879C-5ABAD58FADBA}" type="pres">
      <dgm:prSet presAssocID="{E92D3E3A-BF29-4699-A903-A8B9FAE79B0D}" presName="connectorText" presStyleLbl="sibTrans2D1" presStyleIdx="1" presStyleCnt="2"/>
      <dgm:spPr/>
    </dgm:pt>
    <dgm:pt modelId="{0F1CD156-2FF5-4DCA-A4F6-36F33CBE3B7E}" type="pres">
      <dgm:prSet presAssocID="{A27B6F11-7752-4BC5-A651-D0582FBF918A}" presName="node" presStyleLbl="node1" presStyleIdx="2" presStyleCnt="3">
        <dgm:presLayoutVars>
          <dgm:bulletEnabled val="1"/>
        </dgm:presLayoutVars>
      </dgm:prSet>
      <dgm:spPr/>
    </dgm:pt>
  </dgm:ptLst>
  <dgm:cxnLst>
    <dgm:cxn modelId="{1F94E724-D6BB-42EF-84BA-2A9EE9EB5A5E}" srcId="{9195D61E-D171-41B0-A602-CF3C99560FBD}" destId="{A27B6F11-7752-4BC5-A651-D0582FBF918A}" srcOrd="2" destOrd="0" parTransId="{65582339-47C0-4F8A-AB7F-751891C719BA}" sibTransId="{D5651089-F2AB-4988-A952-B8E8C9C50C8B}"/>
    <dgm:cxn modelId="{50557869-A5E2-4B52-8D20-79BA59231E77}" type="presOf" srcId="{E92D3E3A-BF29-4699-A903-A8B9FAE79B0D}" destId="{91A69885-9844-4F41-875E-C0ECF4EB967E}" srcOrd="0" destOrd="0" presId="urn:microsoft.com/office/officeart/2005/8/layout/process2"/>
    <dgm:cxn modelId="{078D0C4F-43F5-4B14-839E-CF4E50CC83E1}" srcId="{9195D61E-D171-41B0-A602-CF3C99560FBD}" destId="{9C45F9FB-9048-4825-B6B5-D067CA2F67CA}" srcOrd="0" destOrd="0" parTransId="{5950DECF-CE50-4CA8-9DF2-865DCD407393}" sibTransId="{53115DAB-1EC5-400C-8129-CA54087C9A6C}"/>
    <dgm:cxn modelId="{66C39E4F-3A05-4AFC-A253-475D3B80D271}" type="presOf" srcId="{53115DAB-1EC5-400C-8129-CA54087C9A6C}" destId="{AFA7EB12-6231-426A-B8F2-8DB8A8818BFF}" srcOrd="0" destOrd="0" presId="urn:microsoft.com/office/officeart/2005/8/layout/process2"/>
    <dgm:cxn modelId="{C210589B-6E65-4EAC-9007-24DE06381B4F}" type="presOf" srcId="{E92D3E3A-BF29-4699-A903-A8B9FAE79B0D}" destId="{C91460D2-19F6-4971-879C-5ABAD58FADBA}" srcOrd="1" destOrd="0" presId="urn:microsoft.com/office/officeart/2005/8/layout/process2"/>
    <dgm:cxn modelId="{A63C80A6-A643-4747-B574-C859CCEC8750}" srcId="{9195D61E-D171-41B0-A602-CF3C99560FBD}" destId="{FC7CAB31-EAD6-440C-95C2-D51DBA9036F6}" srcOrd="1" destOrd="0" parTransId="{8DA1AC0C-3074-4325-911E-FFDBC6B7936A}" sibTransId="{E92D3E3A-BF29-4699-A903-A8B9FAE79B0D}"/>
    <dgm:cxn modelId="{24EB25A9-7D40-4181-8DF9-005C81DD0BDB}" type="presOf" srcId="{FC7CAB31-EAD6-440C-95C2-D51DBA9036F6}" destId="{8FB9AB6D-5AF9-4B93-9AE6-0685BA5FB8D9}" srcOrd="0" destOrd="0" presId="urn:microsoft.com/office/officeart/2005/8/layout/process2"/>
    <dgm:cxn modelId="{5EE131C2-2AF3-4D59-9AA0-DD7B1D29F498}" type="presOf" srcId="{A27B6F11-7752-4BC5-A651-D0582FBF918A}" destId="{0F1CD156-2FF5-4DCA-A4F6-36F33CBE3B7E}" srcOrd="0" destOrd="0" presId="urn:microsoft.com/office/officeart/2005/8/layout/process2"/>
    <dgm:cxn modelId="{AF8754CB-1146-41E6-A5CA-6A022651DF65}" type="presOf" srcId="{53115DAB-1EC5-400C-8129-CA54087C9A6C}" destId="{752CB6E2-2D38-42CF-8938-D1B9E7320F72}" srcOrd="1" destOrd="0" presId="urn:microsoft.com/office/officeart/2005/8/layout/process2"/>
    <dgm:cxn modelId="{4C7550D9-6FCC-46F1-ACB2-E7687632E74F}" type="presOf" srcId="{9195D61E-D171-41B0-A602-CF3C99560FBD}" destId="{0F88BA0C-1264-40A7-876B-1414E0C1E59E}" srcOrd="0" destOrd="0" presId="urn:microsoft.com/office/officeart/2005/8/layout/process2"/>
    <dgm:cxn modelId="{41762DDF-ADA4-4D59-B16C-FE22F83BA0EF}" type="presOf" srcId="{9C45F9FB-9048-4825-B6B5-D067CA2F67CA}" destId="{48684FEA-0D23-4295-BD5D-F22CE9CD6ED1}" srcOrd="0" destOrd="0" presId="urn:microsoft.com/office/officeart/2005/8/layout/process2"/>
    <dgm:cxn modelId="{850BB6CB-85D6-4853-8948-B2183152293F}" type="presParOf" srcId="{0F88BA0C-1264-40A7-876B-1414E0C1E59E}" destId="{48684FEA-0D23-4295-BD5D-F22CE9CD6ED1}" srcOrd="0" destOrd="0" presId="urn:microsoft.com/office/officeart/2005/8/layout/process2"/>
    <dgm:cxn modelId="{86D2AA82-6F1E-4A35-88AD-24518B058953}" type="presParOf" srcId="{0F88BA0C-1264-40A7-876B-1414E0C1E59E}" destId="{AFA7EB12-6231-426A-B8F2-8DB8A8818BFF}" srcOrd="1" destOrd="0" presId="urn:microsoft.com/office/officeart/2005/8/layout/process2"/>
    <dgm:cxn modelId="{A36FF7BF-9135-4B1D-9BB1-754CDF3378FC}" type="presParOf" srcId="{AFA7EB12-6231-426A-B8F2-8DB8A8818BFF}" destId="{752CB6E2-2D38-42CF-8938-D1B9E7320F72}" srcOrd="0" destOrd="0" presId="urn:microsoft.com/office/officeart/2005/8/layout/process2"/>
    <dgm:cxn modelId="{D4638838-20E1-4722-B627-9633ADCA97E6}" type="presParOf" srcId="{0F88BA0C-1264-40A7-876B-1414E0C1E59E}" destId="{8FB9AB6D-5AF9-4B93-9AE6-0685BA5FB8D9}" srcOrd="2" destOrd="0" presId="urn:microsoft.com/office/officeart/2005/8/layout/process2"/>
    <dgm:cxn modelId="{0EB9E856-1519-4C7C-9C22-30F2C6FEAF65}" type="presParOf" srcId="{0F88BA0C-1264-40A7-876B-1414E0C1E59E}" destId="{91A69885-9844-4F41-875E-C0ECF4EB967E}" srcOrd="3" destOrd="0" presId="urn:microsoft.com/office/officeart/2005/8/layout/process2"/>
    <dgm:cxn modelId="{116B08F6-0CE0-4F88-88C2-7D5CBFC5CF6C}" type="presParOf" srcId="{91A69885-9844-4F41-875E-C0ECF4EB967E}" destId="{C91460D2-19F6-4971-879C-5ABAD58FADBA}" srcOrd="0" destOrd="0" presId="urn:microsoft.com/office/officeart/2005/8/layout/process2"/>
    <dgm:cxn modelId="{2E1AA18E-658B-4419-99B4-200A282A0720}" type="presParOf" srcId="{0F88BA0C-1264-40A7-876B-1414E0C1E59E}" destId="{0F1CD156-2FF5-4DCA-A4F6-36F33CBE3B7E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EFFD6F-BCE9-4CCC-98FB-C030DE4093D3}">
      <dsp:nvSpPr>
        <dsp:cNvPr id="0" name=""/>
        <dsp:cNvSpPr/>
      </dsp:nvSpPr>
      <dsp:spPr>
        <a:xfrm>
          <a:off x="198360" y="0"/>
          <a:ext cx="2248086" cy="1978429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32C20C-2E5C-487D-B133-446757F9A0CF}">
      <dsp:nvSpPr>
        <dsp:cNvPr id="0" name=""/>
        <dsp:cNvSpPr/>
      </dsp:nvSpPr>
      <dsp:spPr>
        <a:xfrm>
          <a:off x="115710" y="593528"/>
          <a:ext cx="1140573" cy="79137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도시재생</a:t>
          </a:r>
          <a:br>
            <a:rPr lang="en-US" altLang="ko-KR" sz="1800" kern="12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지원센터</a:t>
          </a:r>
          <a:endParaRPr lang="ko-KR" altLang="en-US" sz="1800" kern="12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54342" y="632160"/>
        <a:ext cx="1063309" cy="714107"/>
      </dsp:txXfrm>
    </dsp:sp>
    <dsp:sp modelId="{BC26F9CF-9188-4CA6-880F-1AFC3CD914E2}">
      <dsp:nvSpPr>
        <dsp:cNvPr id="0" name=""/>
        <dsp:cNvSpPr/>
      </dsp:nvSpPr>
      <dsp:spPr>
        <a:xfrm>
          <a:off x="1388524" y="593528"/>
          <a:ext cx="1140573" cy="79137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사업추진</a:t>
          </a:r>
          <a:br>
            <a:rPr lang="en-US" altLang="ko-KR" sz="1800" kern="12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협의회</a:t>
          </a:r>
          <a:endParaRPr lang="ko-KR" altLang="en-US" sz="1800" kern="12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427156" y="632160"/>
        <a:ext cx="1063309" cy="7141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684FEA-0D23-4295-BD5D-F22CE9CD6ED1}">
      <dsp:nvSpPr>
        <dsp:cNvPr id="0" name=""/>
        <dsp:cNvSpPr/>
      </dsp:nvSpPr>
      <dsp:spPr>
        <a:xfrm>
          <a:off x="390680" y="813"/>
          <a:ext cx="1611459" cy="41628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latin typeface="돋움" panose="020B0600000101010101" pitchFamily="50" charset="-127"/>
              <a:ea typeface="돋움" panose="020B0600000101010101" pitchFamily="50" charset="-127"/>
            </a:rPr>
            <a:t>공공</a:t>
          </a:r>
        </a:p>
      </dsp:txBody>
      <dsp:txXfrm>
        <a:off x="402872" y="13005"/>
        <a:ext cx="1587075" cy="391896"/>
      </dsp:txXfrm>
    </dsp:sp>
    <dsp:sp modelId="{AFA7EB12-6231-426A-B8F2-8DB8A8818BFF}">
      <dsp:nvSpPr>
        <dsp:cNvPr id="0" name=""/>
        <dsp:cNvSpPr/>
      </dsp:nvSpPr>
      <dsp:spPr>
        <a:xfrm rot="5400000">
          <a:off x="1118357" y="427500"/>
          <a:ext cx="156105" cy="18732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 rot="-5400000">
        <a:off x="1140212" y="443111"/>
        <a:ext cx="112396" cy="109274"/>
      </dsp:txXfrm>
    </dsp:sp>
    <dsp:sp modelId="{8FB9AB6D-5AF9-4B93-9AE6-0685BA5FB8D9}">
      <dsp:nvSpPr>
        <dsp:cNvPr id="0" name=""/>
        <dsp:cNvSpPr/>
      </dsp:nvSpPr>
      <dsp:spPr>
        <a:xfrm>
          <a:off x="390680" y="625233"/>
          <a:ext cx="1611459" cy="41628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도시재생본부</a:t>
          </a:r>
        </a:p>
      </dsp:txBody>
      <dsp:txXfrm>
        <a:off x="402872" y="637425"/>
        <a:ext cx="1587075" cy="391896"/>
      </dsp:txXfrm>
    </dsp:sp>
    <dsp:sp modelId="{91A69885-9844-4F41-875E-C0ECF4EB967E}">
      <dsp:nvSpPr>
        <dsp:cNvPr id="0" name=""/>
        <dsp:cNvSpPr/>
      </dsp:nvSpPr>
      <dsp:spPr>
        <a:xfrm rot="5400000">
          <a:off x="1118357" y="1051921"/>
          <a:ext cx="156105" cy="18732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 rot="-5400000">
        <a:off x="1140212" y="1067532"/>
        <a:ext cx="112396" cy="109274"/>
      </dsp:txXfrm>
    </dsp:sp>
    <dsp:sp modelId="{0F1CD156-2FF5-4DCA-A4F6-36F33CBE3B7E}">
      <dsp:nvSpPr>
        <dsp:cNvPr id="0" name=""/>
        <dsp:cNvSpPr/>
      </dsp:nvSpPr>
      <dsp:spPr>
        <a:xfrm>
          <a:off x="390680" y="1249654"/>
          <a:ext cx="1611459" cy="41628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latin typeface="돋움" panose="020B0600000101010101" pitchFamily="50" charset="-127"/>
              <a:ea typeface="돋움" panose="020B0600000101010101" pitchFamily="50" charset="-127"/>
            </a:rPr>
            <a:t>지원센터 설치</a:t>
          </a:r>
        </a:p>
      </dsp:txBody>
      <dsp:txXfrm>
        <a:off x="402872" y="1261846"/>
        <a:ext cx="1587075" cy="3918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4149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74725" y="1239838"/>
            <a:ext cx="4837113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4149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6EACD-65A0-446B-9C59-DA263DA3566D}" type="slidenum">
              <a:rPr lang="ko-KR" altLang="en-US" smtClean="0"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69627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6EACD-65A0-446B-9C59-DA263DA3566D}" type="slidenum">
              <a:rPr lang="ko-KR" altLang="en-US" smtClean="0"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5385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6EACD-65A0-446B-9C59-DA263DA3566D}" type="slidenum">
              <a:rPr lang="ko-KR" altLang="en-US" smtClean="0"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70940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6EACD-65A0-446B-9C59-DA263DA3566D}" type="slidenum">
              <a:rPr lang="ko-KR" altLang="en-US" smtClean="0"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56607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6EACD-65A0-446B-9C59-DA263DA3566D}" type="slidenum">
              <a:rPr lang="ko-KR" altLang="en-US" smtClean="0"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38006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6EACD-65A0-446B-9C59-DA263DA3566D}" type="slidenum">
              <a:rPr lang="ko-KR" altLang="en-US" smtClean="0"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40371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육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739043"/>
            <a:ext cx="9906000" cy="365125"/>
          </a:xfrm>
          <a:prstGeom prst="hexagon">
            <a:avLst>
              <a:gd name="adj" fmla="val 39176"/>
              <a:gd name="vf" fmla="val 1154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사각형: 잘린 한쪽 모서리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681037" y="0"/>
            <a:ext cx="8543925" cy="1106424"/>
          </a:xfrm>
          <a:prstGeom prst="snip1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55"/>
            <a:ext cx="9906000" cy="1106424"/>
          </a:xfrm>
          <a:ln>
            <a:noFill/>
          </a:ln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BE607D10-1E2C-234D-78F4-2854D727D8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49" y="6176964"/>
            <a:ext cx="1430730" cy="501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잘린 대각선 방향 모서리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4953000" y="0"/>
            <a:ext cx="4953000" cy="6858000"/>
          </a:xfrm>
          <a:prstGeom prst="snip2DiagRect">
            <a:avLst/>
          </a:prstGeom>
          <a:blipFill dpi="0" rotWithShape="1"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397000" y="2456873"/>
            <a:ext cx="7111999" cy="1237672"/>
          </a:xfrm>
          <a:prstGeom prst="rect">
            <a:avLst/>
          </a:prstGeom>
          <a:noFill/>
        </p:spPr>
        <p:txBody>
          <a:bodyPr wrap="square" rtlCol="0">
            <a:prstTxWarp prst="textTriangle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Urban Regeneration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89" y="148046"/>
            <a:ext cx="2063931" cy="687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02512" y="6337136"/>
            <a:ext cx="2228850" cy="365125"/>
          </a:xfrm>
        </p:spPr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2777980" y="1976581"/>
            <a:ext cx="6289963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순서도: 화면 표시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2570291" y="1450109"/>
            <a:ext cx="1162724" cy="886690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2777980" y="3195779"/>
            <a:ext cx="6289963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순서도: 화면 표시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2570291" y="2669307"/>
            <a:ext cx="1162724" cy="886690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2777980" y="4414394"/>
            <a:ext cx="6289963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순서도: 화면 표시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2570291" y="3887922"/>
            <a:ext cx="1162724" cy="886690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2777980" y="5628102"/>
            <a:ext cx="6289963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순서도: 화면 표시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2570291" y="5101630"/>
            <a:ext cx="1162724" cy="886690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3808429" y="1681728"/>
            <a:ext cx="5467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도시재생이란</a:t>
            </a:r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?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3808429" y="2905122"/>
            <a:ext cx="5467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도시재생사업 유형별 특징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3808429" y="4105848"/>
            <a:ext cx="5467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도시재생사업 준공 현황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3808429" y="5324050"/>
            <a:ext cx="5467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3" action="ppaction://hlinksldjump"/>
              </a:rPr>
              <a:t>도시재생 추진 방안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A2A5D5B7-EFF3-4DEF-A1C0-CAC43BCA744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24" t="3416" r="5128" b="68290"/>
          <a:stretch/>
        </p:blipFill>
        <p:spPr>
          <a:xfrm>
            <a:off x="468754" y="1422242"/>
            <a:ext cx="1696826" cy="1442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도시재생이란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910" y="1491884"/>
            <a:ext cx="7825254" cy="2238375"/>
          </a:xfrm>
        </p:spPr>
        <p:txBody>
          <a:bodyPr>
            <a:noAutofit/>
          </a:bodyPr>
          <a:lstStyle/>
          <a:p>
            <a:pPr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Urban Regeneration 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Urban regeneration is the attempt to reverse that decline by both improving the physical structure and more importantly and elusively, the economy of those areas</a:t>
            </a:r>
            <a:endParaRPr lang="ko-KR" altLang="en-US" sz="2000" dirty="0">
              <a:solidFill>
                <a:prstClr val="black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445909" y="3863045"/>
            <a:ext cx="7038973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도시재생이란</a:t>
            </a: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?</a:t>
            </a:r>
          </a:p>
          <a:p>
            <a:pPr lvl="1" fontAlgn="base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인구 감소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산업구조 변화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도시의 무분별한 확장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주거환경 노후화 등으로 쇠퇴하는 도시를 활성화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fontAlgn="base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기존의 자산과 역사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문화를 보존하면서 가치 창출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574346" y="4502512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잘린 대각선 방향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603770" y="2485987"/>
            <a:ext cx="1127100" cy="853200"/>
          </a:xfrm>
          <a:prstGeom prst="snip2Diag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근거</a:t>
            </a:r>
          </a:p>
        </p:txBody>
      </p:sp>
      <p:sp>
        <p:nvSpPr>
          <p:cNvPr id="7" name="사각형: 잘린 대각선 방향 모서리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603768" y="4183229"/>
            <a:ext cx="1127100" cy="1699200"/>
          </a:xfrm>
          <a:prstGeom prst="snip2Diag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지정</a:t>
            </a:r>
            <a:b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</a:b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요건</a:t>
            </a:r>
          </a:p>
        </p:txBody>
      </p:sp>
      <p:sp>
        <p:nvSpPr>
          <p:cNvPr id="9" name="배지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 flipH="1">
            <a:off x="1730870" y="1701753"/>
            <a:ext cx="3787200" cy="792000"/>
          </a:xfrm>
          <a:prstGeom prst="plaqu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육각형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730870" y="1701753"/>
            <a:ext cx="3787200" cy="792000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노후저층주거지정비사업</a:t>
            </a:r>
          </a:p>
        </p:txBody>
      </p:sp>
      <p:sp>
        <p:nvSpPr>
          <p:cNvPr id="12" name="배지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 flipH="1">
            <a:off x="5516142" y="1701753"/>
            <a:ext cx="3787200" cy="792000"/>
          </a:xfrm>
          <a:prstGeom prst="plaqu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4" name="육각형 13">
            <a:extLst>
              <a:ext uri="{FF2B5EF4-FFF2-40B4-BE49-F238E27FC236}">
                <a16:creationId xmlns:a16="http://schemas.microsoft.com/office/drawing/2014/main" id="{427F0615-2137-181F-AC22-56501B20CEDD}"/>
              </a:ext>
            </a:extLst>
          </p:cNvPr>
          <p:cNvSpPr/>
          <p:nvPr/>
        </p:nvSpPr>
        <p:spPr>
          <a:xfrm>
            <a:off x="5516142" y="1701753"/>
            <a:ext cx="3787200" cy="792000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우리동네살리기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도시재생사업 유형별 특징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  <p:sp>
        <p:nvSpPr>
          <p:cNvPr id="16" name="사각형: 잘린 대각선 방향 모서리 15">
            <a:extLst>
              <a:ext uri="{FF2B5EF4-FFF2-40B4-BE49-F238E27FC236}">
                <a16:creationId xmlns:a16="http://schemas.microsoft.com/office/drawing/2014/main" id="{5BB8EEAC-87A3-4E72-A02E-E0E300483ADA}"/>
              </a:ext>
            </a:extLst>
          </p:cNvPr>
          <p:cNvSpPr/>
          <p:nvPr/>
        </p:nvSpPr>
        <p:spPr>
          <a:xfrm>
            <a:off x="603770" y="3333569"/>
            <a:ext cx="1127100" cy="853200"/>
          </a:xfrm>
          <a:prstGeom prst="snip2Diag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계획</a:t>
            </a:r>
            <a:b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</a:b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수립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8786975"/>
              </p:ext>
            </p:extLst>
          </p:nvPr>
        </p:nvGraphicFramePr>
        <p:xfrm>
          <a:off x="1730870" y="2485989"/>
          <a:ext cx="7570544" cy="341333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785272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3785272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85333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도시재생법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소규모주택정비법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지방분권균형발전법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85333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활성화계획 또는 소규모주택정비관리계획 수립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우리동네살리기 실행계획 수립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9010420"/>
                  </a:ext>
                </a:extLst>
              </a:tr>
              <a:tr h="170666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쇠퇴지역요건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2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개 이상 또는 저층 주거용 건축물 수가 해당지역 전체 건축물 수의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3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분의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2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이상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쇠퇴지역요건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2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개 이상 충족하는 도시 지역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07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3. </a:t>
            </a:r>
            <a:r>
              <a:rPr lang="ko-KR" altLang="en-US" dirty="0"/>
              <a:t>도시재생사업 준공 현황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2784454"/>
              </p:ext>
            </p:extLst>
          </p:nvPr>
        </p:nvGraphicFramePr>
        <p:xfrm>
          <a:off x="681037" y="1554591"/>
          <a:ext cx="85439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사각형: 잘린 한쪽 모서리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5626264" y="3109783"/>
            <a:ext cx="2622192" cy="495300"/>
          </a:xfrm>
          <a:prstGeom prst="snip1Rect">
            <a:avLst>
              <a:gd name="adj" fmla="val 33796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2024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년 선정 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53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곳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도시재생 추진 방안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79AA-B6B2-4D8E-B258-0ACAF236F3EF}" type="slidenum">
              <a:rPr lang="ko-KR" altLang="en-US" smtClean="0">
                <a:solidFill>
                  <a:schemeClr val="tx1"/>
                </a:solidFill>
              </a:rPr>
              <a:t>6</a:t>
            </a:fld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8" name="한쪽 모서리가 둥근 사각형 5">
            <a:extLst>
              <a:ext uri="{FF2B5EF4-FFF2-40B4-BE49-F238E27FC236}">
                <a16:creationId xmlns:a16="http://schemas.microsoft.com/office/drawing/2014/main" id="{A1DF5D1C-57FC-4BE5-AE29-15A5CB90BF50}"/>
              </a:ext>
            </a:extLst>
          </p:cNvPr>
          <p:cNvSpPr/>
          <p:nvPr/>
        </p:nvSpPr>
        <p:spPr>
          <a:xfrm flipH="1" flipV="1">
            <a:off x="5046197" y="1585732"/>
            <a:ext cx="4524332" cy="4272160"/>
          </a:xfrm>
          <a:prstGeom prst="round1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4" name="화살표: 갈매기형 수장 33">
            <a:extLst>
              <a:ext uri="{FF2B5EF4-FFF2-40B4-BE49-F238E27FC236}">
                <a16:creationId xmlns:a16="http://schemas.microsoft.com/office/drawing/2014/main" id="{8E611B8F-49A8-4086-A9C7-96B329E14B86}"/>
              </a:ext>
            </a:extLst>
          </p:cNvPr>
          <p:cNvSpPr/>
          <p:nvPr/>
        </p:nvSpPr>
        <p:spPr>
          <a:xfrm>
            <a:off x="6039963" y="1359285"/>
            <a:ext cx="2536800" cy="470211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주민 역량강화</a:t>
            </a:r>
          </a:p>
        </p:txBody>
      </p:sp>
      <p:sp>
        <p:nvSpPr>
          <p:cNvPr id="45" name="사각형: 둥근 모서리 44">
            <a:extLst>
              <a:ext uri="{FF2B5EF4-FFF2-40B4-BE49-F238E27FC236}">
                <a16:creationId xmlns:a16="http://schemas.microsoft.com/office/drawing/2014/main" id="{5426AC0D-1A07-4AD5-B602-EF1AC101BF99}"/>
              </a:ext>
            </a:extLst>
          </p:cNvPr>
          <p:cNvSpPr/>
          <p:nvPr/>
        </p:nvSpPr>
        <p:spPr>
          <a:xfrm flipH="1">
            <a:off x="5247262" y="2013724"/>
            <a:ext cx="4149675" cy="134092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22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6" name="순서도: 순차적 액세스 저장소 45">
            <a:extLst>
              <a:ext uri="{FF2B5EF4-FFF2-40B4-BE49-F238E27FC236}">
                <a16:creationId xmlns:a16="http://schemas.microsoft.com/office/drawing/2014/main" id="{CE1679A1-9489-40BC-BF4C-DF0F6BA525CC}"/>
              </a:ext>
            </a:extLst>
          </p:cNvPr>
          <p:cNvSpPr/>
          <p:nvPr/>
        </p:nvSpPr>
        <p:spPr>
          <a:xfrm>
            <a:off x="6748760" y="2317104"/>
            <a:ext cx="1149654" cy="734161"/>
          </a:xfrm>
          <a:prstGeom prst="flowChartMagneticTap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참여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7" name="순서도: 순차적 액세스 저장소 46">
            <a:extLst>
              <a:ext uri="{FF2B5EF4-FFF2-40B4-BE49-F238E27FC236}">
                <a16:creationId xmlns:a16="http://schemas.microsoft.com/office/drawing/2014/main" id="{BF0740DF-AF12-4991-8DC9-4E3B892CC317}"/>
              </a:ext>
            </a:extLst>
          </p:cNvPr>
          <p:cNvSpPr/>
          <p:nvPr/>
        </p:nvSpPr>
        <p:spPr>
          <a:xfrm flipH="1">
            <a:off x="8064501" y="2317104"/>
            <a:ext cx="1149654" cy="734161"/>
          </a:xfrm>
          <a:prstGeom prst="flowChartMagneticTap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주도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8" name="사각형: 둥근 대각선 방향 모서리 47">
            <a:extLst>
              <a:ext uri="{FF2B5EF4-FFF2-40B4-BE49-F238E27FC236}">
                <a16:creationId xmlns:a16="http://schemas.microsoft.com/office/drawing/2014/main" id="{0CB44861-32B8-4960-91A0-A7D4B63688EB}"/>
              </a:ext>
            </a:extLst>
          </p:cNvPr>
          <p:cNvSpPr/>
          <p:nvPr/>
        </p:nvSpPr>
        <p:spPr>
          <a:xfrm>
            <a:off x="7501470" y="4775533"/>
            <a:ext cx="1725903" cy="720000"/>
          </a:xfrm>
          <a:prstGeom prst="round2Diag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주민협의체 운영</a:t>
            </a:r>
          </a:p>
        </p:txBody>
      </p:sp>
      <p:sp>
        <p:nvSpPr>
          <p:cNvPr id="49" name="물결 48">
            <a:extLst>
              <a:ext uri="{FF2B5EF4-FFF2-40B4-BE49-F238E27FC236}">
                <a16:creationId xmlns:a16="http://schemas.microsoft.com/office/drawing/2014/main" id="{1D0F81E7-78F2-4B48-942A-B599AAF4D0A8}"/>
              </a:ext>
            </a:extLst>
          </p:cNvPr>
          <p:cNvSpPr/>
          <p:nvPr/>
        </p:nvSpPr>
        <p:spPr>
          <a:xfrm rot="20788804">
            <a:off x="5438753" y="4775533"/>
            <a:ext cx="1725903" cy="720000"/>
          </a:xfrm>
          <a:prstGeom prst="wave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계획 수립</a:t>
            </a:r>
          </a:p>
        </p:txBody>
      </p:sp>
      <p:sp>
        <p:nvSpPr>
          <p:cNvPr id="50" name="화살표: 오각형 49">
            <a:extLst>
              <a:ext uri="{FF2B5EF4-FFF2-40B4-BE49-F238E27FC236}">
                <a16:creationId xmlns:a16="http://schemas.microsoft.com/office/drawing/2014/main" id="{561CB828-E4EC-4F12-A301-5F3B06E75AE8}"/>
              </a:ext>
            </a:extLst>
          </p:cNvPr>
          <p:cNvSpPr/>
          <p:nvPr/>
        </p:nvSpPr>
        <p:spPr>
          <a:xfrm>
            <a:off x="5421950" y="2281703"/>
            <a:ext cx="1211523" cy="804962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교육</a:t>
            </a:r>
          </a:p>
        </p:txBody>
      </p:sp>
      <p:sp>
        <p:nvSpPr>
          <p:cNvPr id="51" name="눈물 방울 50">
            <a:extLst>
              <a:ext uri="{FF2B5EF4-FFF2-40B4-BE49-F238E27FC236}">
                <a16:creationId xmlns:a16="http://schemas.microsoft.com/office/drawing/2014/main" id="{2A3E0C23-3EC2-415E-B85A-F76E1E915ED3}"/>
              </a:ext>
            </a:extLst>
          </p:cNvPr>
          <p:cNvSpPr/>
          <p:nvPr/>
        </p:nvSpPr>
        <p:spPr>
          <a:xfrm>
            <a:off x="5438753" y="3679211"/>
            <a:ext cx="1725903" cy="720000"/>
          </a:xfrm>
          <a:prstGeom prst="teardrop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능력 함양</a:t>
            </a:r>
          </a:p>
        </p:txBody>
      </p:sp>
      <p:sp>
        <p:nvSpPr>
          <p:cNvPr id="52" name="한쪽 모서리가 둥근 사각형 4">
            <a:extLst>
              <a:ext uri="{FF2B5EF4-FFF2-40B4-BE49-F238E27FC236}">
                <a16:creationId xmlns:a16="http://schemas.microsoft.com/office/drawing/2014/main" id="{90A923F3-A26A-47A6-8627-4EA3FDDF18BB}"/>
              </a:ext>
            </a:extLst>
          </p:cNvPr>
          <p:cNvSpPr/>
          <p:nvPr/>
        </p:nvSpPr>
        <p:spPr>
          <a:xfrm flipH="1">
            <a:off x="284652" y="1585732"/>
            <a:ext cx="4524332" cy="4272160"/>
          </a:xfrm>
          <a:prstGeom prst="round1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6" name="화살표: 갈매기형 수장 55">
            <a:extLst>
              <a:ext uri="{FF2B5EF4-FFF2-40B4-BE49-F238E27FC236}">
                <a16:creationId xmlns:a16="http://schemas.microsoft.com/office/drawing/2014/main" id="{88C5C58B-70AD-4376-BC70-689E465E8802}"/>
              </a:ext>
            </a:extLst>
          </p:cNvPr>
          <p:cNvSpPr/>
          <p:nvPr/>
        </p:nvSpPr>
        <p:spPr>
          <a:xfrm flipH="1">
            <a:off x="1278418" y="1359285"/>
            <a:ext cx="2536800" cy="470211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추진체계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57" name="다이어그램 56">
            <a:extLst>
              <a:ext uri="{FF2B5EF4-FFF2-40B4-BE49-F238E27FC236}">
                <a16:creationId xmlns:a16="http://schemas.microsoft.com/office/drawing/2014/main" id="{3234A1A5-78B7-4EEC-BA31-6D3E34ED16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5432536"/>
              </p:ext>
            </p:extLst>
          </p:nvPr>
        </p:nvGraphicFramePr>
        <p:xfrm>
          <a:off x="2152891" y="1932194"/>
          <a:ext cx="2644808" cy="19784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8" name="사각형: 위쪽 모서리의 한쪽은 둥글고 다른 한쪽은 잘림 57">
            <a:extLst>
              <a:ext uri="{FF2B5EF4-FFF2-40B4-BE49-F238E27FC236}">
                <a16:creationId xmlns:a16="http://schemas.microsoft.com/office/drawing/2014/main" id="{532B8473-98E8-49A4-BC4C-268D3FBD41A3}"/>
              </a:ext>
            </a:extLst>
          </p:cNvPr>
          <p:cNvSpPr/>
          <p:nvPr/>
        </p:nvSpPr>
        <p:spPr>
          <a:xfrm flipV="1">
            <a:off x="2710837" y="4961549"/>
            <a:ext cx="1816785" cy="720000"/>
          </a:xfrm>
          <a:prstGeom prst="snipRound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62" name="다이어그램 61">
            <a:extLst>
              <a:ext uri="{FF2B5EF4-FFF2-40B4-BE49-F238E27FC236}">
                <a16:creationId xmlns:a16="http://schemas.microsoft.com/office/drawing/2014/main" id="{5EA94056-527F-4516-AB61-CF02CE9CAF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40434659"/>
              </p:ext>
            </p:extLst>
          </p:nvPr>
        </p:nvGraphicFramePr>
        <p:xfrm>
          <a:off x="166383" y="4112081"/>
          <a:ext cx="2392821" cy="1666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3" name="십자형 62">
            <a:extLst>
              <a:ext uri="{FF2B5EF4-FFF2-40B4-BE49-F238E27FC236}">
                <a16:creationId xmlns:a16="http://schemas.microsoft.com/office/drawing/2014/main" id="{F967F714-990D-4654-8431-0F1B14989875}"/>
              </a:ext>
            </a:extLst>
          </p:cNvPr>
          <p:cNvSpPr/>
          <p:nvPr/>
        </p:nvSpPr>
        <p:spPr>
          <a:xfrm flipH="1">
            <a:off x="2710837" y="4116827"/>
            <a:ext cx="1816785" cy="720000"/>
          </a:xfrm>
          <a:prstGeom prst="plus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투자자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시민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09CC768-DC58-4AE3-B9C7-5225B22B3157}"/>
              </a:ext>
            </a:extLst>
          </p:cNvPr>
          <p:cNvSpPr txBox="1"/>
          <p:nvPr/>
        </p:nvSpPr>
        <p:spPr>
          <a:xfrm>
            <a:off x="2710837" y="5143579"/>
            <a:ext cx="18167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사업시행 참여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5" name="원통형 64">
            <a:extLst>
              <a:ext uri="{FF2B5EF4-FFF2-40B4-BE49-F238E27FC236}">
                <a16:creationId xmlns:a16="http://schemas.microsoft.com/office/drawing/2014/main" id="{D5AD0717-D913-49F8-8E43-6DC5A4075602}"/>
              </a:ext>
            </a:extLst>
          </p:cNvPr>
          <p:cNvSpPr/>
          <p:nvPr/>
        </p:nvSpPr>
        <p:spPr>
          <a:xfrm flipH="1">
            <a:off x="7501470" y="3679211"/>
            <a:ext cx="1725903" cy="720000"/>
          </a:xfrm>
          <a:prstGeom prst="can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사업 추진</a:t>
            </a:r>
          </a:p>
        </p:txBody>
      </p:sp>
      <p:sp>
        <p:nvSpPr>
          <p:cNvPr id="43" name="설명선: 왼쪽/오른쪽 화살표 42">
            <a:extLst>
              <a:ext uri="{FF2B5EF4-FFF2-40B4-BE49-F238E27FC236}">
                <a16:creationId xmlns:a16="http://schemas.microsoft.com/office/drawing/2014/main" id="{2B5A226D-69A4-4E90-8EB5-79D87C83BEF6}"/>
              </a:ext>
            </a:extLst>
          </p:cNvPr>
          <p:cNvSpPr/>
          <p:nvPr/>
        </p:nvSpPr>
        <p:spPr>
          <a:xfrm>
            <a:off x="307439" y="2357782"/>
            <a:ext cx="1834167" cy="1127252"/>
          </a:xfrm>
          <a:prstGeom prst="leftRightArrowCallout">
            <a:avLst>
              <a:gd name="adj1" fmla="val 50000"/>
              <a:gd name="adj2" fmla="val 25000"/>
              <a:gd name="adj3" fmla="val 16966"/>
              <a:gd name="adj4" fmla="val 60014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협력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파트너십</a:t>
            </a:r>
          </a:p>
        </p:txBody>
      </p: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92446C8F-4C13-40FB-AB3B-1EEB8317D9E5}"/>
              </a:ext>
            </a:extLst>
          </p:cNvPr>
          <p:cNvCxnSpPr>
            <a:cxnSpLocks/>
            <a:stCxn id="65" idx="3"/>
            <a:endCxn id="48" idx="3"/>
          </p:cNvCxnSpPr>
          <p:nvPr/>
        </p:nvCxnSpPr>
        <p:spPr>
          <a:xfrm>
            <a:off x="8364421" y="4399211"/>
            <a:ext cx="1" cy="376322"/>
          </a:xfrm>
          <a:prstGeom prst="straightConnector1">
            <a:avLst/>
          </a:prstGeom>
          <a:ln w="22225">
            <a:solidFill>
              <a:schemeClr val="tx1"/>
            </a:solidFill>
            <a:prstDash val="solid"/>
            <a:headEnd type="diamond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8735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1285</TotalTime>
  <Words>189</Words>
  <Application>Microsoft Office PowerPoint</Application>
  <PresentationFormat>A4 용지(210x297mm)</PresentationFormat>
  <Paragraphs>76</Paragraphs>
  <Slides>6</Slides>
  <Notes>6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도시재생이란?</vt:lpstr>
      <vt:lpstr>2. 도시재생사업 유형별 특징</vt:lpstr>
      <vt:lpstr>3. 도시재생사업 준공 현황</vt:lpstr>
      <vt:lpstr>4. 도시재생 추진 방안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97</cp:revision>
  <cp:lastPrinted>2025-02-16T12:18:54Z</cp:lastPrinted>
  <dcterms:created xsi:type="dcterms:W3CDTF">2023-07-20T02:58:21Z</dcterms:created>
  <dcterms:modified xsi:type="dcterms:W3CDTF">2025-08-10T23:46:39Z</dcterms:modified>
</cp:coreProperties>
</file>